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2"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4" d="100"/>
          <a:sy n="84" d="100"/>
        </p:scale>
        <p:origin x="6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18980E-3D46-4C60-92FC-A4E096752B3A}" type="datetimeFigureOut">
              <a:rPr lang="en-US" smtClean="0"/>
              <a:t>6/1/2016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CC6BB5-7EF6-426D-9F8A-AC8A946BEFEB}" type="slidenum">
              <a:rPr lang="en-US" smtClean="0"/>
              <a:t>‹#›</a:t>
            </a:fld>
            <a:endParaRPr lang="en-US" dirty="0"/>
          </a:p>
        </p:txBody>
      </p:sp>
    </p:spTree>
    <p:extLst>
      <p:ext uri="{BB962C8B-B14F-4D97-AF65-F5344CB8AC3E}">
        <p14:creationId xmlns:p14="http://schemas.microsoft.com/office/powerpoint/2010/main" val="1957440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My vision starts with a bible verse. Commit to the Lord whatever you do and your plans will succeed. (New International Version of the Bible, 2011). Having a mission and vision statement will help</a:t>
            </a:r>
            <a:r>
              <a:rPr lang="en-US" sz="1200" kern="1200" baseline="0" dirty="0" smtClean="0">
                <a:solidFill>
                  <a:schemeClr val="tx1"/>
                </a:solidFill>
                <a:effectLst/>
                <a:latin typeface="+mn-lt"/>
                <a:ea typeface="+mn-ea"/>
                <a:cs typeface="+mn-cs"/>
              </a:rPr>
              <a:t> our company with it’s long term objectives that benefits the company and our clients </a:t>
            </a:r>
            <a:r>
              <a:rPr lang="en-US" sz="1200" kern="1200" dirty="0" smtClean="0">
                <a:solidFill>
                  <a:schemeClr val="tx1"/>
                </a:solidFill>
                <a:effectLst/>
                <a:latin typeface="+mn-lt"/>
                <a:ea typeface="+mn-ea"/>
                <a:cs typeface="+mn-cs"/>
              </a:rPr>
              <a:t> (David, 2016). We have included our organizations values</a:t>
            </a:r>
            <a:r>
              <a:rPr lang="en-US" sz="1200" kern="1200" baseline="0" dirty="0" smtClean="0">
                <a:solidFill>
                  <a:schemeClr val="tx1"/>
                </a:solidFill>
                <a:effectLst/>
                <a:latin typeface="+mn-lt"/>
                <a:ea typeface="+mn-ea"/>
                <a:cs typeface="+mn-cs"/>
              </a:rPr>
              <a:t> that help convey t</a:t>
            </a:r>
            <a:r>
              <a:rPr lang="en-US" sz="1200" kern="1200" dirty="0" smtClean="0">
                <a:solidFill>
                  <a:schemeClr val="tx1"/>
                </a:solidFill>
                <a:effectLst/>
                <a:latin typeface="+mn-lt"/>
                <a:ea typeface="+mn-ea"/>
                <a:cs typeface="+mn-cs"/>
              </a:rPr>
              <a:t>he </a:t>
            </a:r>
            <a:r>
              <a:rPr lang="en-US" sz="1200" u="none" strike="noStrike" kern="1200" dirty="0" smtClean="0">
                <a:solidFill>
                  <a:schemeClr val="tx1"/>
                </a:solidFill>
                <a:effectLst/>
                <a:latin typeface="+mn-lt"/>
                <a:ea typeface="+mn-ea"/>
                <a:cs typeface="+mn-cs"/>
              </a:rPr>
              <a:t>operating</a:t>
            </a:r>
            <a:r>
              <a:rPr lang="en-US" sz="1200" kern="1200" dirty="0" smtClean="0">
                <a:solidFill>
                  <a:schemeClr val="tx1"/>
                </a:solidFill>
                <a:effectLst/>
                <a:latin typeface="+mn-lt"/>
                <a:ea typeface="+mn-ea"/>
                <a:cs typeface="+mn-cs"/>
              </a:rPr>
              <a:t> philosophies  that guide our</a:t>
            </a:r>
            <a:r>
              <a:rPr lang="en-US" sz="1200" kern="1200" baseline="0" dirty="0" smtClean="0">
                <a:solidFill>
                  <a:schemeClr val="tx1"/>
                </a:solidFill>
                <a:effectLst/>
                <a:latin typeface="+mn-lt"/>
                <a:ea typeface="+mn-ea"/>
                <a:cs typeface="+mn-cs"/>
              </a:rPr>
              <a:t> c</a:t>
            </a:r>
            <a:r>
              <a:rPr lang="en-US" sz="1200" u="none" strike="noStrike" kern="1200" dirty="0" smtClean="0">
                <a:solidFill>
                  <a:schemeClr val="tx1"/>
                </a:solidFill>
                <a:effectLst/>
                <a:latin typeface="+mn-lt"/>
                <a:ea typeface="+mn-ea"/>
                <a:cs typeface="+mn-cs"/>
              </a:rPr>
              <a:t>ompany,</a:t>
            </a:r>
            <a:r>
              <a:rPr lang="en-US" sz="1200" kern="1200" dirty="0" smtClean="0">
                <a:solidFill>
                  <a:schemeClr val="tx1"/>
                </a:solidFill>
                <a:effectLst/>
                <a:latin typeface="+mn-lt"/>
                <a:ea typeface="+mn-ea"/>
                <a:cs typeface="+mn-cs"/>
              </a:rPr>
              <a:t> internal </a:t>
            </a:r>
            <a:r>
              <a:rPr lang="en-US" sz="1200" u="none" strike="noStrike" kern="1200" dirty="0" smtClean="0">
                <a:solidFill>
                  <a:schemeClr val="tx1"/>
                </a:solidFill>
                <a:effectLst/>
                <a:latin typeface="+mn-lt"/>
                <a:ea typeface="+mn-ea"/>
                <a:cs typeface="+mn-cs"/>
              </a:rPr>
              <a:t>conduct</a:t>
            </a:r>
            <a:r>
              <a:rPr lang="en-US" sz="1200" kern="1200" dirty="0" smtClean="0">
                <a:solidFill>
                  <a:schemeClr val="tx1"/>
                </a:solidFill>
                <a:effectLst/>
                <a:latin typeface="+mn-lt"/>
                <a:ea typeface="+mn-ea"/>
                <a:cs typeface="+mn-cs"/>
              </a:rPr>
              <a:t> as well as its </a:t>
            </a:r>
            <a:r>
              <a:rPr lang="en-US" sz="1200" u="none" strike="noStrike" kern="1200" dirty="0" smtClean="0">
                <a:solidFill>
                  <a:schemeClr val="tx1"/>
                </a:solidFill>
                <a:effectLst/>
                <a:latin typeface="+mn-lt"/>
                <a:ea typeface="+mn-ea"/>
                <a:cs typeface="+mn-cs"/>
              </a:rPr>
              <a:t>relationship</a:t>
            </a:r>
            <a:r>
              <a:rPr lang="en-US" sz="1200" kern="1200" dirty="0" smtClean="0">
                <a:solidFill>
                  <a:schemeClr val="tx1"/>
                </a:solidFill>
                <a:effectLst/>
                <a:latin typeface="+mn-lt"/>
                <a:ea typeface="+mn-ea"/>
                <a:cs typeface="+mn-cs"/>
              </a:rPr>
              <a:t> with its </a:t>
            </a:r>
            <a:r>
              <a:rPr lang="en-US" sz="1200" u="none" strike="noStrike" kern="1200" dirty="0" smtClean="0">
                <a:solidFill>
                  <a:schemeClr val="tx1"/>
                </a:solidFill>
                <a:effectLst/>
                <a:latin typeface="+mn-lt"/>
                <a:ea typeface="+mn-ea"/>
                <a:cs typeface="+mn-cs"/>
              </a:rPr>
              <a:t>customers,</a:t>
            </a:r>
            <a:r>
              <a:rPr lang="en-US" sz="1200" kern="1200" dirty="0" smtClean="0">
                <a:solidFill>
                  <a:schemeClr val="tx1"/>
                </a:solidFill>
                <a:effectLst/>
                <a:latin typeface="+mn-lt"/>
                <a:ea typeface="+mn-ea"/>
                <a:cs typeface="+mn-cs"/>
              </a:rPr>
              <a:t> </a:t>
            </a:r>
            <a:r>
              <a:rPr lang="en-US" sz="1200" u="none" strike="noStrike" kern="1200" dirty="0" smtClean="0">
                <a:solidFill>
                  <a:schemeClr val="tx1"/>
                </a:solidFill>
                <a:effectLst/>
                <a:latin typeface="+mn-lt"/>
                <a:ea typeface="+mn-ea"/>
                <a:cs typeface="+mn-cs"/>
              </a:rPr>
              <a:t>partners</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(Statell, 2015).</a:t>
            </a:r>
          </a:p>
          <a:p>
            <a:r>
              <a:rPr lang="en-US" dirty="0" smtClean="0">
                <a:solidFill>
                  <a:schemeClr val="tx1"/>
                </a:solidFill>
              </a:rPr>
              <a:t>Our Vision is that we want to provide Urgent Medical Care with Quality and provide</a:t>
            </a:r>
            <a:r>
              <a:rPr lang="en-US" baseline="0" dirty="0" smtClean="0">
                <a:solidFill>
                  <a:schemeClr val="tx1"/>
                </a:solidFill>
              </a:rPr>
              <a:t> that in an easy and convenient manner with a personal touch.</a:t>
            </a:r>
          </a:p>
          <a:p>
            <a:r>
              <a:rPr lang="en-US" baseline="0" dirty="0" smtClean="0">
                <a:solidFill>
                  <a:schemeClr val="tx1"/>
                </a:solidFill>
              </a:rPr>
              <a:t>Our Mission is that we will provide our patients high quality urgent care services.</a:t>
            </a:r>
          </a:p>
          <a:p>
            <a:r>
              <a:rPr lang="en-US" baseline="0" dirty="0" smtClean="0">
                <a:solidFill>
                  <a:schemeClr val="tx1"/>
                </a:solidFill>
              </a:rPr>
              <a:t>The values of the organization is that we will be flexible and innovative. We will have integrity and diversity while providing quality service.</a:t>
            </a:r>
            <a:endParaRPr lang="en-US" dirty="0">
              <a:solidFill>
                <a:schemeClr val="tx1"/>
              </a:solidFill>
            </a:endParaRPr>
          </a:p>
        </p:txBody>
      </p:sp>
      <p:sp>
        <p:nvSpPr>
          <p:cNvPr id="4" name="Slide Number Placeholder 3"/>
          <p:cNvSpPr>
            <a:spLocks noGrp="1"/>
          </p:cNvSpPr>
          <p:nvPr>
            <p:ph type="sldNum" sz="quarter" idx="10"/>
          </p:nvPr>
        </p:nvSpPr>
        <p:spPr/>
        <p:txBody>
          <a:bodyPr/>
          <a:lstStyle/>
          <a:p>
            <a:fld id="{BCCC6BB5-7EF6-426D-9F8A-AC8A946BEFEB}" type="slidenum">
              <a:rPr lang="en-US" smtClean="0"/>
              <a:t>3</a:t>
            </a:fld>
            <a:endParaRPr lang="en-US" dirty="0"/>
          </a:p>
        </p:txBody>
      </p:sp>
    </p:spTree>
    <p:extLst>
      <p:ext uri="{BB962C8B-B14F-4D97-AF65-F5344CB8AC3E}">
        <p14:creationId xmlns:p14="http://schemas.microsoft.com/office/powerpoint/2010/main" val="3809484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 culture of positivity and one that supports the vision</a:t>
            </a:r>
            <a:r>
              <a:rPr lang="en-US" sz="1200" kern="1200" baseline="0" dirty="0" smtClean="0">
                <a:solidFill>
                  <a:schemeClr val="tx1"/>
                </a:solidFill>
                <a:effectLst/>
                <a:latin typeface="+mn-lt"/>
                <a:ea typeface="+mn-ea"/>
                <a:cs typeface="+mn-cs"/>
              </a:rPr>
              <a:t> and  mission </a:t>
            </a:r>
            <a:r>
              <a:rPr lang="en-US" sz="1200" kern="1200" dirty="0" smtClean="0">
                <a:solidFill>
                  <a:schemeClr val="tx1"/>
                </a:solidFill>
                <a:effectLst/>
                <a:latin typeface="+mn-lt"/>
                <a:ea typeface="+mn-ea"/>
                <a:cs typeface="+mn-cs"/>
              </a:rPr>
              <a:t>of the </a:t>
            </a:r>
            <a:r>
              <a:rPr lang="en-US" sz="1200" kern="1200" baseline="0" dirty="0" smtClean="0">
                <a:solidFill>
                  <a:schemeClr val="tx1"/>
                </a:solidFill>
                <a:effectLst/>
                <a:latin typeface="+mn-lt"/>
                <a:ea typeface="+mn-ea"/>
                <a:cs typeface="+mn-cs"/>
              </a:rPr>
              <a:t> company is promoted</a:t>
            </a:r>
            <a:r>
              <a:rPr lang="en-US" sz="1200" kern="1200" dirty="0" smtClean="0">
                <a:solidFill>
                  <a:schemeClr val="tx1"/>
                </a:solidFill>
                <a:effectLst/>
                <a:latin typeface="+mn-lt"/>
                <a:ea typeface="+mn-ea"/>
                <a:cs typeface="+mn-cs"/>
              </a:rPr>
              <a:t>. Having an organizational culture is very important and can result in the success or failure of a company (Kokemuller, 2016). The culture that this company has</a:t>
            </a:r>
            <a:r>
              <a:rPr lang="en-US" sz="1200" kern="1200" baseline="0" dirty="0" smtClean="0">
                <a:solidFill>
                  <a:schemeClr val="tx1"/>
                </a:solidFill>
                <a:effectLst/>
                <a:latin typeface="+mn-lt"/>
                <a:ea typeface="+mn-ea"/>
                <a:cs typeface="+mn-cs"/>
              </a:rPr>
              <a:t> is one that follows the servant leadership model. We promote the growth of our leaders and the ability to share knowledge and encourage those who we lead. We provide a positive arena to work in and have a transparent communication. We want all to achieve their highest potential possible. As leaders and employees we show compassion and strength even in adversity.</a:t>
            </a:r>
          </a:p>
          <a:p>
            <a:endParaRPr lang="en-US" dirty="0"/>
          </a:p>
        </p:txBody>
      </p:sp>
      <p:sp>
        <p:nvSpPr>
          <p:cNvPr id="4" name="Slide Number Placeholder 3"/>
          <p:cNvSpPr>
            <a:spLocks noGrp="1"/>
          </p:cNvSpPr>
          <p:nvPr>
            <p:ph type="sldNum" sz="quarter" idx="10"/>
          </p:nvPr>
        </p:nvSpPr>
        <p:spPr/>
        <p:txBody>
          <a:bodyPr/>
          <a:lstStyle/>
          <a:p>
            <a:fld id="{BCCC6BB5-7EF6-426D-9F8A-AC8A946BEFEB}" type="slidenum">
              <a:rPr lang="en-US" smtClean="0"/>
              <a:t>4</a:t>
            </a:fld>
            <a:endParaRPr lang="en-US" dirty="0"/>
          </a:p>
        </p:txBody>
      </p:sp>
    </p:spTree>
    <p:extLst>
      <p:ext uri="{BB962C8B-B14F-4D97-AF65-F5344CB8AC3E}">
        <p14:creationId xmlns:p14="http://schemas.microsoft.com/office/powerpoint/2010/main" val="2065698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how we ensure that our company culture is being established. </a:t>
            </a:r>
            <a:r>
              <a:rPr lang="en-US" sz="1200" kern="1200" dirty="0" smtClean="0">
                <a:solidFill>
                  <a:schemeClr val="tx1"/>
                </a:solidFill>
                <a:effectLst/>
                <a:latin typeface="+mn-lt"/>
                <a:ea typeface="+mn-ea"/>
                <a:cs typeface="+mn-cs"/>
              </a:rPr>
              <a:t>We create a work environment that promotes achieving goals and recognition. This is done by team building exercise. We meet with our staff and leaders to explain what goals need to be met and why they are important. Each group is given guidelines for behavior, due dates and how to achieve the deadline goal. We meet with each group weekly for the first month and then monthly until goal or objectives are met. Within this time each group will be recognized for the jobs that they are doing and point out the positives and ask what we can do to help them with the areas that are not meeting goals. All of this will be done using a matrix of set performance expectations.  Each team will also know that we are there for them and they have the support of the entire administration team. These scores and performances will be done monthly and shared with each team. At the time of the monthly performance the team will be able to give feedback on how they feel their work environment is. This feedback will allow us to assess the success of this goal. We make sure that open and clear communication is a priority.</a:t>
            </a:r>
          </a:p>
          <a:p>
            <a:r>
              <a:rPr lang="en-US" sz="1200" kern="1200" dirty="0" smtClean="0">
                <a:solidFill>
                  <a:schemeClr val="tx1"/>
                </a:solidFill>
                <a:effectLst/>
                <a:latin typeface="+mn-lt"/>
                <a:ea typeface="+mn-ea"/>
                <a:cs typeface="+mn-cs"/>
              </a:rPr>
              <a:t>     We foster a climate of learning and development. We keep our employees and leadership team informed of changes that are coming and provide reassurance to them about the changes. When it is time to implement the new change there will be constant communication with all parties involved and the other departments involved in order to have a smooth roll out. </a:t>
            </a:r>
          </a:p>
          <a:p>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BCCC6BB5-7EF6-426D-9F8A-AC8A946BEFEB}" type="slidenum">
              <a:rPr lang="en-US" smtClean="0"/>
              <a:t>5</a:t>
            </a:fld>
            <a:endParaRPr lang="en-US" dirty="0"/>
          </a:p>
        </p:txBody>
      </p:sp>
    </p:spTree>
    <p:extLst>
      <p:ext uri="{BB962C8B-B14F-4D97-AF65-F5344CB8AC3E}">
        <p14:creationId xmlns:p14="http://schemas.microsoft.com/office/powerpoint/2010/main" val="4233419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D9631C10-418B-47A4-B8B1-6F1A34F761FE}" type="datetimeFigureOut">
              <a:rPr lang="en-US" smtClean="0"/>
              <a:t>6/1/2016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9508D4C2-0CA5-418D-9968-D464FF909DB5}" type="slidenum">
              <a:rPr lang="en-US" smtClean="0"/>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39805938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631C10-418B-47A4-B8B1-6F1A34F761FE}" type="datetimeFigureOut">
              <a:rPr lang="en-US" smtClean="0"/>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08D4C2-0CA5-418D-9968-D464FF909DB5}" type="slidenum">
              <a:rPr lang="en-US" smtClean="0"/>
              <a:t>‹#›</a:t>
            </a:fld>
            <a:endParaRPr lang="en-US" dirty="0"/>
          </a:p>
        </p:txBody>
      </p:sp>
    </p:spTree>
    <p:extLst>
      <p:ext uri="{BB962C8B-B14F-4D97-AF65-F5344CB8AC3E}">
        <p14:creationId xmlns:p14="http://schemas.microsoft.com/office/powerpoint/2010/main" val="1808912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631C10-418B-47A4-B8B1-6F1A34F761FE}" type="datetimeFigureOut">
              <a:rPr lang="en-US" smtClean="0"/>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08D4C2-0CA5-418D-9968-D464FF909DB5}" type="slidenum">
              <a:rPr lang="en-US" smtClean="0"/>
              <a:t>‹#›</a:t>
            </a:fld>
            <a:endParaRPr lang="en-US" dirty="0"/>
          </a:p>
        </p:txBody>
      </p:sp>
    </p:spTree>
    <p:extLst>
      <p:ext uri="{BB962C8B-B14F-4D97-AF65-F5344CB8AC3E}">
        <p14:creationId xmlns:p14="http://schemas.microsoft.com/office/powerpoint/2010/main" val="1780747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631C10-418B-47A4-B8B1-6F1A34F761FE}" type="datetimeFigureOut">
              <a:rPr lang="en-US" smtClean="0"/>
              <a:t>6/1/2016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08D4C2-0CA5-418D-9968-D464FF909DB5}" type="slidenum">
              <a:rPr lang="en-US" smtClean="0"/>
              <a:t>‹#›</a:t>
            </a:fld>
            <a:endParaRPr lang="en-US" dirty="0"/>
          </a:p>
        </p:txBody>
      </p:sp>
    </p:spTree>
    <p:extLst>
      <p:ext uri="{BB962C8B-B14F-4D97-AF65-F5344CB8AC3E}">
        <p14:creationId xmlns:p14="http://schemas.microsoft.com/office/powerpoint/2010/main" val="1917187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D9631C10-418B-47A4-B8B1-6F1A34F761FE}" type="datetimeFigureOut">
              <a:rPr lang="en-US" smtClean="0"/>
              <a:t>6/1/2016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9508D4C2-0CA5-418D-9968-D464FF909DB5}" type="slidenum">
              <a:rPr lang="en-US" smtClean="0"/>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36497397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9631C10-418B-47A4-B8B1-6F1A34F761FE}" type="datetimeFigureOut">
              <a:rPr lang="en-US" smtClean="0"/>
              <a:t>6/1/2016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08D4C2-0CA5-418D-9968-D464FF909DB5}" type="slidenum">
              <a:rPr lang="en-US" smtClean="0"/>
              <a:t>‹#›</a:t>
            </a:fld>
            <a:endParaRPr lang="en-US" dirty="0"/>
          </a:p>
        </p:txBody>
      </p:sp>
    </p:spTree>
    <p:extLst>
      <p:ext uri="{BB962C8B-B14F-4D97-AF65-F5344CB8AC3E}">
        <p14:creationId xmlns:p14="http://schemas.microsoft.com/office/powerpoint/2010/main" val="2687829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9631C10-418B-47A4-B8B1-6F1A34F761FE}" type="datetimeFigureOut">
              <a:rPr lang="en-US" smtClean="0"/>
              <a:t>6/1/2016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08D4C2-0CA5-418D-9968-D464FF909DB5}" type="slidenum">
              <a:rPr lang="en-US" smtClean="0"/>
              <a:t>‹#›</a:t>
            </a:fld>
            <a:endParaRPr lang="en-US" dirty="0"/>
          </a:p>
        </p:txBody>
      </p:sp>
    </p:spTree>
    <p:extLst>
      <p:ext uri="{BB962C8B-B14F-4D97-AF65-F5344CB8AC3E}">
        <p14:creationId xmlns:p14="http://schemas.microsoft.com/office/powerpoint/2010/main" val="3306162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9631C10-418B-47A4-B8B1-6F1A34F761FE}" type="datetimeFigureOut">
              <a:rPr lang="en-US" smtClean="0"/>
              <a:t>6/1/2016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08D4C2-0CA5-418D-9968-D464FF909DB5}" type="slidenum">
              <a:rPr lang="en-US" smtClean="0"/>
              <a:t>‹#›</a:t>
            </a:fld>
            <a:endParaRPr lang="en-US" dirty="0"/>
          </a:p>
        </p:txBody>
      </p:sp>
    </p:spTree>
    <p:extLst>
      <p:ext uri="{BB962C8B-B14F-4D97-AF65-F5344CB8AC3E}">
        <p14:creationId xmlns:p14="http://schemas.microsoft.com/office/powerpoint/2010/main" val="1639785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631C10-418B-47A4-B8B1-6F1A34F761FE}" type="datetimeFigureOut">
              <a:rPr lang="en-US" smtClean="0"/>
              <a:t>6/1/2016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08D4C2-0CA5-418D-9968-D464FF909DB5}" type="slidenum">
              <a:rPr lang="en-US" smtClean="0"/>
              <a:t>‹#›</a:t>
            </a:fld>
            <a:endParaRPr lang="en-US" dirty="0"/>
          </a:p>
        </p:txBody>
      </p:sp>
    </p:spTree>
    <p:extLst>
      <p:ext uri="{BB962C8B-B14F-4D97-AF65-F5344CB8AC3E}">
        <p14:creationId xmlns:p14="http://schemas.microsoft.com/office/powerpoint/2010/main" val="3842632103"/>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9631C10-418B-47A4-B8B1-6F1A34F761FE}" type="datetimeFigureOut">
              <a:rPr lang="en-US" smtClean="0"/>
              <a:t>6/1/2016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508D4C2-0CA5-418D-9968-D464FF909DB5}"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8764665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9631C10-418B-47A4-B8B1-6F1A34F761FE}" type="datetimeFigureOut">
              <a:rPr lang="en-US" smtClean="0"/>
              <a:t>6/1/2016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508D4C2-0CA5-418D-9968-D464FF909DB5}"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45770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D9631C10-418B-47A4-B8B1-6F1A34F761FE}" type="datetimeFigureOut">
              <a:rPr lang="en-US" smtClean="0"/>
              <a:t>6/1/2016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9508D4C2-0CA5-418D-9968-D464FF909DB5}" type="slidenum">
              <a:rPr lang="en-US" smtClean="0"/>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35225917"/>
      </p:ext>
    </p:extLst>
  </p:cSld>
  <p:clrMap bg1="lt1" tx1="dk1" bg2="lt2" tx2="dk2" accent1="accent1" accent2="accent2" accent3="accent3" accent4="accent4" accent5="accent5" accent6="accent6" hlink="hlink" folHlink="folHlink"/>
  <p:sldLayoutIdLst>
    <p:sldLayoutId id="2147484123" r:id="rId1"/>
    <p:sldLayoutId id="2147484124" r:id="rId2"/>
    <p:sldLayoutId id="2147484125" r:id="rId3"/>
    <p:sldLayoutId id="2147484126" r:id="rId4"/>
    <p:sldLayoutId id="2147484127" r:id="rId5"/>
    <p:sldLayoutId id="2147484128" r:id="rId6"/>
    <p:sldLayoutId id="2147484129" r:id="rId7"/>
    <p:sldLayoutId id="2147484130" r:id="rId8"/>
    <p:sldLayoutId id="2147484131" r:id="rId9"/>
    <p:sldLayoutId id="2147484132" r:id="rId10"/>
    <p:sldLayoutId id="214748413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mallbusiness.chron.com/culture-important-understanding-strategic-managemen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Strategic Plan</a:t>
            </a:r>
            <a:endParaRPr lang="en-US" dirty="0"/>
          </a:p>
        </p:txBody>
      </p:sp>
      <p:sp>
        <p:nvSpPr>
          <p:cNvPr id="3" name="Subtitle 2"/>
          <p:cNvSpPr>
            <a:spLocks noGrp="1"/>
          </p:cNvSpPr>
          <p:nvPr>
            <p:ph type="subTitle" idx="1"/>
          </p:nvPr>
        </p:nvSpPr>
        <p:spPr/>
        <p:txBody>
          <a:bodyPr>
            <a:normAutofit/>
          </a:bodyPr>
          <a:lstStyle/>
          <a:p>
            <a:r>
              <a:rPr lang="en-US" dirty="0" smtClean="0"/>
              <a:t>By: Danielle Opbroek</a:t>
            </a:r>
          </a:p>
          <a:p>
            <a:endParaRPr lang="en-US" dirty="0"/>
          </a:p>
        </p:txBody>
      </p:sp>
    </p:spTree>
    <p:extLst>
      <p:ext uri="{BB962C8B-B14F-4D97-AF65-F5344CB8AC3E}">
        <p14:creationId xmlns:p14="http://schemas.microsoft.com/office/powerpoint/2010/main" val="3273405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010"/>
            <a:ext cx="10515600" cy="4354830"/>
          </a:xfrm>
        </p:spPr>
        <p:txBody>
          <a:bodyPr>
            <a:normAutofit fontScale="90000"/>
          </a:bodyPr>
          <a:lstStyle/>
          <a:p>
            <a:r>
              <a:rPr lang="en-US" dirty="0" smtClean="0"/>
              <a:t/>
            </a:r>
            <a:br>
              <a:rPr lang="en-US" dirty="0" smtClean="0"/>
            </a:br>
            <a:r>
              <a:rPr lang="en-US" dirty="0"/>
              <a:t/>
            </a:r>
            <a:br>
              <a:rPr lang="en-US" dirty="0"/>
            </a:br>
            <a:r>
              <a:rPr lang="en-US" dirty="0" smtClean="0"/>
              <a:t>Market Expansion: </a:t>
            </a:r>
            <a:br>
              <a:rPr lang="en-US" dirty="0" smtClean="0"/>
            </a:br>
            <a:r>
              <a:rPr lang="en-US" dirty="0" smtClean="0"/>
              <a:t/>
            </a:r>
            <a:br>
              <a:rPr lang="en-US" dirty="0" smtClean="0"/>
            </a:br>
            <a:r>
              <a:rPr lang="en-US" dirty="0" smtClean="0"/>
              <a:t>Company name: D.C. U.C.</a:t>
            </a:r>
            <a:br>
              <a:rPr lang="en-US" dirty="0" smtClean="0"/>
            </a:br>
            <a:r>
              <a:rPr lang="en-US" dirty="0" smtClean="0"/>
              <a:t/>
            </a:r>
            <a:br>
              <a:rPr lang="en-US" dirty="0" smtClean="0"/>
            </a:br>
            <a:r>
              <a:rPr lang="en-US" dirty="0" smtClean="0"/>
              <a:t>Company Description: To provide Urgent Care</a:t>
            </a:r>
            <a:br>
              <a:rPr lang="en-US" dirty="0" smtClean="0"/>
            </a:br>
            <a:r>
              <a:rPr lang="en-US" dirty="0" smtClean="0"/>
              <a:t> Services to Current Health Care Organizations</a:t>
            </a:r>
            <a:endParaRPr lang="en-US" dirty="0"/>
          </a:p>
        </p:txBody>
      </p:sp>
    </p:spTree>
    <p:extLst>
      <p:ext uri="{BB962C8B-B14F-4D97-AF65-F5344CB8AC3E}">
        <p14:creationId xmlns:p14="http://schemas.microsoft.com/office/powerpoint/2010/main" val="400096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415" y="-925829"/>
            <a:ext cx="10515600" cy="2712588"/>
          </a:xfrm>
        </p:spPr>
        <p:txBody>
          <a:bodyPr>
            <a:normAutofit/>
          </a:bodyPr>
          <a:lstStyle/>
          <a:p>
            <a:pPr algn="ctr"/>
            <a:r>
              <a:rPr lang="en-US" sz="4000" dirty="0" smtClean="0"/>
              <a:t>Vision, Mission and Values of the Organization</a:t>
            </a:r>
            <a:endParaRPr lang="en-US" sz="4000" dirty="0"/>
          </a:p>
        </p:txBody>
      </p:sp>
      <p:sp>
        <p:nvSpPr>
          <p:cNvPr id="3" name="Text Placeholder 2"/>
          <p:cNvSpPr>
            <a:spLocks noGrp="1"/>
          </p:cNvSpPr>
          <p:nvPr>
            <p:ph type="body" idx="1"/>
          </p:nvPr>
        </p:nvSpPr>
        <p:spPr>
          <a:xfrm>
            <a:off x="820420" y="1912883"/>
            <a:ext cx="10515600" cy="4176767"/>
          </a:xfrm>
        </p:spPr>
        <p:txBody>
          <a:bodyPr>
            <a:normAutofit/>
          </a:bodyPr>
          <a:lstStyle/>
          <a:p>
            <a:pPr algn="l"/>
            <a:r>
              <a:rPr lang="en-US" dirty="0" smtClean="0">
                <a:solidFill>
                  <a:schemeClr val="tx1"/>
                </a:solidFill>
              </a:rPr>
              <a:t>Vision: To be the leader in providing Urgent medical care with quality and provide easy and convenient care with a personal touch.</a:t>
            </a:r>
          </a:p>
          <a:p>
            <a:endParaRPr lang="en-US" dirty="0">
              <a:solidFill>
                <a:schemeClr val="tx1"/>
              </a:solidFill>
            </a:endParaRPr>
          </a:p>
          <a:p>
            <a:pPr algn="l"/>
            <a:r>
              <a:rPr lang="en-US" dirty="0" smtClean="0">
                <a:solidFill>
                  <a:schemeClr val="tx1"/>
                </a:solidFill>
              </a:rPr>
              <a:t>Mission: To provide high-quality urgent care services to our patients and the communities we serve.</a:t>
            </a:r>
          </a:p>
          <a:p>
            <a:endParaRPr lang="en-US" dirty="0">
              <a:solidFill>
                <a:schemeClr val="tx1"/>
              </a:solidFill>
            </a:endParaRPr>
          </a:p>
          <a:p>
            <a:pPr algn="l"/>
            <a:r>
              <a:rPr lang="en-US" dirty="0" smtClean="0">
                <a:solidFill>
                  <a:schemeClr val="tx1"/>
                </a:solidFill>
              </a:rPr>
              <a:t>Values of the Organization: We will be; flexible, innovative, Integrity, Diversity, Quality, Service</a:t>
            </a:r>
            <a:endParaRPr lang="en-US" dirty="0">
              <a:solidFill>
                <a:schemeClr val="tx1"/>
              </a:solidFill>
            </a:endParaRPr>
          </a:p>
        </p:txBody>
      </p:sp>
    </p:spTree>
    <p:extLst>
      <p:ext uri="{BB962C8B-B14F-4D97-AF65-F5344CB8AC3E}">
        <p14:creationId xmlns:p14="http://schemas.microsoft.com/office/powerpoint/2010/main" val="1059893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915128" y="1788454"/>
            <a:ext cx="8361229" cy="1857716"/>
          </a:xfrm>
        </p:spPr>
        <p:txBody>
          <a:bodyPr>
            <a:normAutofit fontScale="90000"/>
          </a:bodyPr>
          <a:lstStyle/>
          <a:p>
            <a:r>
              <a:rPr lang="en-US" sz="5300" dirty="0" smtClean="0"/>
              <a:t>Organizations values build our culture</a:t>
            </a:r>
            <a:br>
              <a:rPr lang="en-US" sz="5300" dirty="0" smtClean="0"/>
            </a:br>
            <a:r>
              <a:rPr lang="en-US" sz="5300" dirty="0"/>
              <a:t/>
            </a:r>
            <a:br>
              <a:rPr lang="en-US" sz="5300" dirty="0"/>
            </a:br>
            <a:r>
              <a:rPr lang="en-US" dirty="0" smtClean="0"/>
              <a:t/>
            </a:r>
            <a:br>
              <a:rPr lang="en-US" dirty="0" smtClean="0"/>
            </a:br>
            <a:endParaRPr lang="en-US" dirty="0"/>
          </a:p>
        </p:txBody>
      </p:sp>
      <p:sp>
        <p:nvSpPr>
          <p:cNvPr id="7" name="Subtitle 6"/>
          <p:cNvSpPr>
            <a:spLocks noGrp="1"/>
          </p:cNvSpPr>
          <p:nvPr>
            <p:ph type="subTitle" idx="1"/>
          </p:nvPr>
        </p:nvSpPr>
        <p:spPr>
          <a:xfrm>
            <a:off x="1466850" y="1554480"/>
            <a:ext cx="9144000" cy="3680460"/>
          </a:xfrm>
        </p:spPr>
        <p:txBody>
          <a:bodyPr>
            <a:normAutofit/>
          </a:bodyPr>
          <a:lstStyle/>
          <a:p>
            <a:pPr algn="l"/>
            <a:r>
              <a:rPr lang="en-US" dirty="0" smtClean="0"/>
              <a:t>In our company we take our values and build a culture of quality and care. This starts from the beginning and we embrace it at all levels. </a:t>
            </a:r>
          </a:p>
          <a:p>
            <a:pPr algn="l"/>
            <a:r>
              <a:rPr lang="en-US" dirty="0" smtClean="0"/>
              <a:t>By having this culture we are able to give our patients quality care with a personal touch that shows how much they mean to us and how much we care.</a:t>
            </a:r>
            <a:endParaRPr lang="en-US" dirty="0"/>
          </a:p>
        </p:txBody>
      </p:sp>
    </p:spTree>
    <p:extLst>
      <p:ext uri="{BB962C8B-B14F-4D97-AF65-F5344CB8AC3E}">
        <p14:creationId xmlns:p14="http://schemas.microsoft.com/office/powerpoint/2010/main" val="399033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928053"/>
            <a:ext cx="9144000" cy="912177"/>
          </a:xfrm>
        </p:spPr>
        <p:txBody>
          <a:bodyPr>
            <a:normAutofit fontScale="90000"/>
          </a:bodyPr>
          <a:lstStyle/>
          <a:p>
            <a:r>
              <a:rPr lang="en-US" dirty="0" smtClean="0"/>
              <a:t>The Culture of the Company</a:t>
            </a:r>
            <a:endParaRPr lang="en-US" dirty="0"/>
          </a:p>
        </p:txBody>
      </p:sp>
      <p:sp>
        <p:nvSpPr>
          <p:cNvPr id="5" name="Subtitle 4"/>
          <p:cNvSpPr>
            <a:spLocks noGrp="1"/>
          </p:cNvSpPr>
          <p:nvPr>
            <p:ph type="subTitle" idx="1"/>
          </p:nvPr>
        </p:nvSpPr>
        <p:spPr>
          <a:xfrm>
            <a:off x="1524000" y="1840230"/>
            <a:ext cx="9144000" cy="3543300"/>
          </a:xfrm>
        </p:spPr>
        <p:txBody>
          <a:bodyPr>
            <a:normAutofit/>
          </a:bodyPr>
          <a:lstStyle/>
          <a:p>
            <a:pPr algn="l"/>
            <a:r>
              <a:rPr lang="en-US" dirty="0" smtClean="0"/>
              <a:t>In our company we promote the servant leadership model. We want to make our employees reach their maximum potential. We start this from the moment they start with us. We believe that holding our standards of quality and care to the highest level will be reached by investing in our staff and leaders so that they can provide the top quality care to our patients with compassion and personal touch to ensure that our patients only get the top medical care and with high quality service.</a:t>
            </a:r>
            <a:endParaRPr lang="en-US" dirty="0"/>
          </a:p>
        </p:txBody>
      </p:sp>
    </p:spTree>
    <p:extLst>
      <p:ext uri="{BB962C8B-B14F-4D97-AF65-F5344CB8AC3E}">
        <p14:creationId xmlns:p14="http://schemas.microsoft.com/office/powerpoint/2010/main" val="770782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026477"/>
          </a:xfrm>
        </p:spPr>
        <p:txBody>
          <a:bodyPr>
            <a:normAutofit fontScale="90000"/>
          </a:bodyPr>
          <a:lstStyle/>
          <a:p>
            <a:r>
              <a:rPr lang="en-US" dirty="0" smtClean="0"/>
              <a:t>   Competitive Advantage</a:t>
            </a:r>
            <a:endParaRPr lang="en-US" dirty="0"/>
          </a:p>
        </p:txBody>
      </p:sp>
      <p:sp>
        <p:nvSpPr>
          <p:cNvPr id="3" name="Subtitle 2"/>
          <p:cNvSpPr>
            <a:spLocks noGrp="1"/>
          </p:cNvSpPr>
          <p:nvPr>
            <p:ph type="subTitle" idx="1"/>
          </p:nvPr>
        </p:nvSpPr>
        <p:spPr>
          <a:xfrm>
            <a:off x="1524000" y="2274570"/>
            <a:ext cx="9144000" cy="2983230"/>
          </a:xfrm>
        </p:spPr>
        <p:txBody>
          <a:bodyPr>
            <a:normAutofit/>
          </a:bodyPr>
          <a:lstStyle/>
          <a:p>
            <a:pPr algn="l"/>
            <a:r>
              <a:rPr lang="en-US" dirty="0" smtClean="0"/>
              <a:t>We provide the highest quality of care to our patients and we do it with top quality service. We ensure and promote a culture of caring and building within our company that shows in how we care for our patients. We take the same approach when dealing with our contracted healthcare organizations. We are here to provide care to your patients with top quality service and care. You entrust your patients to us and we will provide the care they need. </a:t>
            </a:r>
            <a:endParaRPr lang="en-US" dirty="0"/>
          </a:p>
        </p:txBody>
      </p:sp>
    </p:spTree>
    <p:extLst>
      <p:ext uri="{BB962C8B-B14F-4D97-AF65-F5344CB8AC3E}">
        <p14:creationId xmlns:p14="http://schemas.microsoft.com/office/powerpoint/2010/main" val="1363983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1122363"/>
            <a:ext cx="9144000" cy="500697"/>
          </a:xfrm>
        </p:spPr>
        <p:txBody>
          <a:bodyPr>
            <a:normAutofit fontScale="90000"/>
          </a:bodyPr>
          <a:lstStyle/>
          <a:p>
            <a:r>
              <a:rPr lang="en-US" dirty="0" smtClean="0"/>
              <a:t>      References:</a:t>
            </a:r>
            <a:endParaRPr lang="en-US" dirty="0"/>
          </a:p>
        </p:txBody>
      </p:sp>
      <p:sp>
        <p:nvSpPr>
          <p:cNvPr id="6" name="Rectangle 1"/>
          <p:cNvSpPr>
            <a:spLocks noGrp="1" noChangeArrowheads="1"/>
          </p:cNvSpPr>
          <p:nvPr>
            <p:ph type="subTitle" idx="1"/>
          </p:nvPr>
        </p:nvSpPr>
        <p:spPr bwMode="auto">
          <a:xfrm>
            <a:off x="1177290" y="2143782"/>
            <a:ext cx="11647170" cy="18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52352"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David, F. (2016). </a:t>
            </a:r>
            <a:r>
              <a:rPr kumimoji="0" lang="en-US" altLang="en-US" sz="1100" b="0" i="1"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Strategic Management: A competitive Advantage Approach Concepts and Cases 16th ed.</a:t>
            </a: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Upper Saddle River, NJ: Pearson.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Kokemuller</a:t>
            </a: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N. (2016, May). </a:t>
            </a:r>
            <a:r>
              <a:rPr kumimoji="0" lang="en-US" altLang="en-US" sz="1100" b="0" i="1"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Chron</a:t>
            </a:r>
            <a:r>
              <a:rPr kumimoji="0" lang="en-US" altLang="en-US" sz="1100" b="0" i="1"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Why is culture Important in Understanding Strategic Management</a:t>
            </a: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Retrieved from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 </a:t>
            </a: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hlinkClick r:id="rId2"/>
              </a:rPr>
              <a:t>http://smallbusiness.chron.com/culture-important-understanding-strategic-management-</a:t>
            </a: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17931.html.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1"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New International Version of the Bible.</a:t>
            </a: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(2011). Grand Rapids </a:t>
            </a: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Michagen</a:t>
            </a: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Zondervan.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dirty="0" smtClean="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Statell</a:t>
            </a: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G. (2015, November). </a:t>
            </a:r>
            <a:r>
              <a:rPr kumimoji="0" lang="en-US" altLang="en-US" sz="1100" b="0" i="1"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Forbes: How to Define Your Organization's Values</a:t>
            </a:r>
            <a:r>
              <a:rPr kumimoji="0" lang="en-US" altLang="en-US" sz="1100" b="0" i="0"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Retrieved from http://www.forbes.com/sites/gregsatell/2015/11/27/how-to-define-your-organizations-values/#755c4c99694b</a:t>
            </a:r>
            <a:r>
              <a:rPr kumimoji="0" lang="en-US" alt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en-US" altLang="en-US" sz="9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52198110"/>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123</TotalTime>
  <Words>922</Words>
  <Application>Microsoft Office PowerPoint</Application>
  <PresentationFormat>Widescreen</PresentationFormat>
  <Paragraphs>37</Paragraphs>
  <Slides>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Franklin Gothic Book</vt:lpstr>
      <vt:lpstr>Times New Roman</vt:lpstr>
      <vt:lpstr>Crop</vt:lpstr>
      <vt:lpstr>Strategic Plan</vt:lpstr>
      <vt:lpstr>  Market Expansion:   Company name: D.C. U.C.  Company Description: To provide Urgent Care  Services to Current Health Care Organizations</vt:lpstr>
      <vt:lpstr>Vision, Mission and Values of the Organization</vt:lpstr>
      <vt:lpstr>Organizations values build our culture   </vt:lpstr>
      <vt:lpstr>The Culture of the Company</vt:lpstr>
      <vt:lpstr>   Competitive Advantage</vt:lpstr>
      <vt:lpstr>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Plan</dc:title>
  <dc:creator>HOUSE</dc:creator>
  <cp:lastModifiedBy>HOUSE</cp:lastModifiedBy>
  <cp:revision>16</cp:revision>
  <dcterms:created xsi:type="dcterms:W3CDTF">2016-06-02T02:44:10Z</dcterms:created>
  <dcterms:modified xsi:type="dcterms:W3CDTF">2016-06-02T04:47:20Z</dcterms:modified>
</cp:coreProperties>
</file>